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2"/>
  </p:normalViewPr>
  <p:slideViewPr>
    <p:cSldViewPr snapToGrid="0">
      <p:cViewPr varScale="1">
        <p:scale>
          <a:sx n="66" d="100"/>
          <a:sy n="66" d="100"/>
        </p:scale>
        <p:origin x="165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:in und Datum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Autor:in und Datum</a:t>
            </a:r>
          </a:p>
        </p:txBody>
      </p:sp>
      <p:sp>
        <p:nvSpPr>
          <p:cNvPr id="12" name="Titel der Präsentation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Titel der Präsentation</a:t>
            </a:r>
          </a:p>
        </p:txBody>
      </p:sp>
      <p:sp>
        <p:nvSpPr>
          <p:cNvPr id="13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Präsentationsuntertitel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ufstel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Aufstellung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kt (groß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ebene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100 %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kte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Fakten</a:t>
            </a:r>
          </a:p>
        </p:txBody>
      </p:sp>
      <p:sp>
        <p:nvSpPr>
          <p:cNvPr id="108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Quellenangab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Quellenangabe</a:t>
            </a:r>
          </a:p>
        </p:txBody>
      </p:sp>
      <p:sp>
        <p:nvSpPr>
          <p:cNvPr id="116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„Bemerkenswert“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alatschüssel mit gebratenem Reis, gekochten Eiern und Stäbchen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Schüssel mit Lachsfrikadellen, Salat und Hummus 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Schüssel mit Pappardelle, Petersilienbutter, gerösteten Haselnüssen und geriebenem Parmesan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alatschüssel mit gebratenem Reis, gekochten Eiern und Stäbchen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und Limonen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Titel der Präsentation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Titel der Präsentation</a:t>
            </a:r>
          </a:p>
        </p:txBody>
      </p:sp>
      <p:sp>
        <p:nvSpPr>
          <p:cNvPr id="23" name="Autor:in und Datum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Autor:in und Datum</a:t>
            </a:r>
          </a:p>
        </p:txBody>
      </p:sp>
      <p:sp>
        <p:nvSpPr>
          <p:cNvPr id="24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Präsentationsuntertitel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chüssel mit Lachsfrikadellen, Salat und Hummus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Folientitel</a:t>
            </a:r>
          </a:p>
        </p:txBody>
      </p:sp>
      <p:sp>
        <p:nvSpPr>
          <p:cNvPr id="34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Folien-Untertitel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olientitel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Folientitel</a:t>
            </a:r>
          </a:p>
        </p:txBody>
      </p:sp>
      <p:sp>
        <p:nvSpPr>
          <p:cNvPr id="43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Folien-Untertitel</a:t>
            </a:r>
          </a:p>
        </p:txBody>
      </p:sp>
      <p:sp>
        <p:nvSpPr>
          <p:cNvPr id="44" name="Textebene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bene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Folien-Untertitel</a:t>
            </a:r>
          </a:p>
        </p:txBody>
      </p:sp>
      <p:sp>
        <p:nvSpPr>
          <p:cNvPr id="61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Schüssel mit Pappardelle, Petersilienbutter, gerösteten Haselnüssen und geriebenem Parmesan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Folientitel</a:t>
            </a:r>
          </a:p>
        </p:txBody>
      </p:sp>
      <p:sp>
        <p:nvSpPr>
          <p:cNvPr id="6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el des Abschnitts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Titel des Abschnitts</a:t>
            </a:r>
          </a:p>
        </p:txBody>
      </p:sp>
      <p:sp>
        <p:nvSpPr>
          <p:cNvPr id="72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Folientitel</a:t>
            </a:r>
          </a:p>
        </p:txBody>
      </p:sp>
      <p:sp>
        <p:nvSpPr>
          <p:cNvPr id="80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Folien-Untertitel</a:t>
            </a:r>
          </a:p>
        </p:txBody>
      </p:sp>
      <p:sp>
        <p:nvSpPr>
          <p:cNvPr id="8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-Titel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Agenda-Titel</a:t>
            </a:r>
          </a:p>
        </p:txBody>
      </p:sp>
      <p:sp>
        <p:nvSpPr>
          <p:cNvPr id="89" name="Agenda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Agenda-Untertitel</a:t>
            </a:r>
          </a:p>
        </p:txBody>
      </p:sp>
      <p:sp>
        <p:nvSpPr>
          <p:cNvPr id="90" name="Textebene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Agendathemen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Folientitel</a:t>
            </a:r>
          </a:p>
        </p:txBody>
      </p:sp>
      <p:sp>
        <p:nvSpPr>
          <p:cNvPr id="3" name="Textebene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iverse.roboflow.com/mastersthesis-0rpgg/mastersthesis-f5xw1" TargetMode="External"/><Relationship Id="rId2" Type="http://schemas.openxmlformats.org/officeDocument/2006/relationships/hyperlink" Target="https://universe.roboflow.com/manipulatordataset/steering_wheel_detection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Julian Bogenberger 06.11.2023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t>Julian Bogenberger 06.11.2023</a:t>
            </a:r>
          </a:p>
        </p:txBody>
      </p:sp>
      <p:sp>
        <p:nvSpPr>
          <p:cNvPr id="152" name="Overview Master’s Thesis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Overview Master’s Thesis</a:t>
            </a:r>
          </a:p>
        </p:txBody>
      </p:sp>
      <p:sp>
        <p:nvSpPr>
          <p:cNvPr id="153" name="Automated Steering Measurement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Automated Steering Measurement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Overview Pa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Overview Past</a:t>
            </a:r>
          </a:p>
        </p:txBody>
      </p:sp>
      <p:sp>
        <p:nvSpPr>
          <p:cNvPr id="196" name="Yolo Semantic Segmentation II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Yolo Semantic Segmentation II</a:t>
            </a:r>
          </a:p>
        </p:txBody>
      </p:sp>
      <p:sp>
        <p:nvSpPr>
          <p:cNvPr id="197" name="After re-train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After re-training</a:t>
            </a:r>
          </a:p>
          <a:p>
            <a:r>
              <a:t>May be applicable to production environment</a:t>
            </a:r>
          </a:p>
          <a:p>
            <a:pPr lvl="1"/>
            <a:r>
              <a:t>Test-bench fixed and static env</a:t>
            </a:r>
          </a:p>
          <a:p>
            <a:pPr lvl="1"/>
            <a:r>
              <a:t>Manageable quantity of steering variations</a:t>
            </a:r>
          </a:p>
          <a:p>
            <a:pPr>
              <a:defRPr>
                <a:solidFill>
                  <a:srgbClr val="FF1002"/>
                </a:solidFill>
              </a:defRPr>
            </a:pPr>
            <a:r>
              <a:t>!Risk of overfitting!</a:t>
            </a:r>
          </a:p>
        </p:txBody>
      </p:sp>
      <p:pic>
        <p:nvPicPr>
          <p:cNvPr id="198" name="Bild" descr="Bil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3911" y="7026741"/>
            <a:ext cx="8180941" cy="54539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Overview Pa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Overview Past</a:t>
            </a:r>
          </a:p>
        </p:txBody>
      </p:sp>
      <p:sp>
        <p:nvSpPr>
          <p:cNvPr id="201" name="Angle Measurement in 2D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Angle Measurement in 2D</a:t>
            </a:r>
          </a:p>
        </p:txBody>
      </p:sp>
      <p:sp>
        <p:nvSpPr>
          <p:cNvPr id="202" name="Angle is not converted!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Angle is not converted!</a:t>
            </a:r>
          </a:p>
          <a:p>
            <a:r>
              <a:t>Measurement in 2D image plane -&gt; error through camera distortion etc.</a:t>
            </a:r>
          </a:p>
        </p:txBody>
      </p:sp>
      <p:pic>
        <p:nvPicPr>
          <p:cNvPr id="203" name="inpy.mp4" descr="inpy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21871" y="6562385"/>
            <a:ext cx="11010933" cy="61936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outpy.mp4" descr="outpy.mp4"/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215879" y="6562385"/>
            <a:ext cx="11010933" cy="61936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92" fill="hold"/>
                                        <p:tgtEl>
                                          <p:spTgt spid="2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5366" fill="hold"/>
                                        <p:tgtEl>
                                          <p:spTgt spid="2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5366" fill="hold"/>
                                        <p:tgtEl>
                                          <p:spTgt spid="2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03"/>
                </p:tgtEl>
              </p:cMediaNode>
            </p:video>
            <p:seq concurrent="1" prevAc="none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0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3"/>
                  </p:tgtEl>
                </p:cond>
              </p:nextCondLst>
            </p:seq>
            <p:video>
              <p:cMediaNode vol="10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204"/>
                </p:tgtEl>
              </p:cMediaNode>
            </p:video>
            <p:seq concurrent="1" prevAc="none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2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2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Overview ToD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Overview ToDo</a:t>
            </a:r>
          </a:p>
        </p:txBody>
      </p:sp>
      <p:sp>
        <p:nvSpPr>
          <p:cNvPr id="207" name="What needs to be done?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What needs to be done?</a:t>
            </a:r>
          </a:p>
        </p:txBody>
      </p:sp>
      <p:sp>
        <p:nvSpPr>
          <p:cNvPr id="208" name="Timeli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9391" indent="-469391" defTabSz="1877520">
              <a:spcBef>
                <a:spcPts val="3400"/>
              </a:spcBef>
              <a:defRPr sz="3696"/>
            </a:pPr>
            <a:r>
              <a:t>Timeline</a:t>
            </a:r>
          </a:p>
          <a:p>
            <a:pPr marL="469391" indent="-469391" defTabSz="1877520">
              <a:spcBef>
                <a:spcPts val="3400"/>
              </a:spcBef>
              <a:defRPr sz="3696"/>
            </a:pPr>
            <a:r>
              <a:t>Define precision goals</a:t>
            </a:r>
          </a:p>
          <a:p>
            <a:pPr marL="469391" indent="-469391" defTabSz="1877520">
              <a:spcBef>
                <a:spcPts val="3400"/>
              </a:spcBef>
              <a:defRPr sz="3696"/>
            </a:pPr>
            <a:r>
              <a:t>Test-bench review</a:t>
            </a:r>
          </a:p>
          <a:p>
            <a:pPr marL="469391" indent="-469391" defTabSz="1877520">
              <a:spcBef>
                <a:spcPts val="3400"/>
              </a:spcBef>
              <a:defRPr sz="3696"/>
            </a:pPr>
            <a:r>
              <a:t>External camera view through driver window</a:t>
            </a:r>
          </a:p>
          <a:p>
            <a:pPr marL="469391" indent="-469391" defTabSz="1877520">
              <a:spcBef>
                <a:spcPts val="3400"/>
              </a:spcBef>
              <a:defRPr sz="3696"/>
            </a:pPr>
            <a:r>
              <a:t>Interieur camera Evaluation -&gt; Processing / Measurement</a:t>
            </a:r>
          </a:p>
          <a:p>
            <a:pPr marL="469391" indent="-469391" defTabSz="1877520">
              <a:spcBef>
                <a:spcPts val="3400"/>
              </a:spcBef>
              <a:defRPr sz="3696"/>
            </a:pPr>
            <a:r>
              <a:t>LiDAR usage -&gt; Processing / Detection of steering / Measurement </a:t>
            </a:r>
          </a:p>
          <a:p>
            <a:pPr marL="469391" indent="-469391" defTabSz="1877520">
              <a:spcBef>
                <a:spcPts val="3400"/>
              </a:spcBef>
              <a:defRPr sz="3696"/>
            </a:pPr>
            <a:r>
              <a:t>3D mapping of steering</a:t>
            </a:r>
          </a:p>
          <a:p>
            <a:pPr marL="469391" indent="-469391" defTabSz="1877520">
              <a:spcBef>
                <a:spcPts val="3400"/>
              </a:spcBef>
              <a:defRPr sz="3696"/>
            </a:pPr>
            <a:r>
              <a:t>3D measurements</a:t>
            </a:r>
          </a:p>
          <a:p>
            <a:pPr marL="469391" indent="-469391" defTabSz="1877520">
              <a:spcBef>
                <a:spcPts val="3400"/>
              </a:spcBef>
              <a:defRPr sz="3696"/>
            </a:pPr>
            <a:r>
              <a:t>Self-Calibration -&gt; In-between measurements -&gt; On-site with markers in environment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Overview Pa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Overview Past</a:t>
            </a:r>
          </a:p>
        </p:txBody>
      </p:sp>
      <p:sp>
        <p:nvSpPr>
          <p:cNvPr id="156" name="What has been done?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What has been done?</a:t>
            </a:r>
          </a:p>
        </p:txBody>
      </p:sp>
      <p:sp>
        <p:nvSpPr>
          <p:cNvPr id="157" name="Sensor Evalu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9391" indent="-469391" defTabSz="1877520">
              <a:spcBef>
                <a:spcPts val="3400"/>
              </a:spcBef>
              <a:defRPr sz="3696"/>
            </a:pPr>
            <a:r>
              <a:t>Sensor Evaluation</a:t>
            </a:r>
          </a:p>
          <a:p>
            <a:pPr marL="469391" indent="-469391" defTabSz="1877520">
              <a:spcBef>
                <a:spcPts val="3400"/>
              </a:spcBef>
              <a:defRPr sz="3696"/>
            </a:pPr>
            <a:r>
              <a:t>External Camera Implementation</a:t>
            </a:r>
          </a:p>
          <a:p>
            <a:pPr marL="938783" lvl="1" indent="-469391" defTabSz="1877520">
              <a:spcBef>
                <a:spcPts val="3400"/>
              </a:spcBef>
              <a:defRPr sz="3696"/>
            </a:pPr>
            <a:r>
              <a:t>Template Matching</a:t>
            </a:r>
          </a:p>
          <a:p>
            <a:pPr marL="938783" lvl="1" indent="-469391" defTabSz="1877520">
              <a:spcBef>
                <a:spcPts val="3400"/>
              </a:spcBef>
              <a:defRPr sz="3696"/>
            </a:pPr>
            <a:r>
              <a:t>Edge Detection</a:t>
            </a:r>
          </a:p>
          <a:p>
            <a:pPr marL="938783" lvl="1" indent="-469391" defTabSz="1877520">
              <a:spcBef>
                <a:spcPts val="3400"/>
              </a:spcBef>
              <a:defRPr sz="3696"/>
            </a:pPr>
            <a:r>
              <a:t>Colored markers for measurement on steering</a:t>
            </a:r>
          </a:p>
          <a:p>
            <a:pPr marL="938783" lvl="1" indent="-469391" defTabSz="1877520">
              <a:spcBef>
                <a:spcPts val="3400"/>
              </a:spcBef>
              <a:defRPr sz="3696"/>
            </a:pPr>
            <a:r>
              <a:t>Neuronal Network training</a:t>
            </a:r>
          </a:p>
          <a:p>
            <a:pPr marL="938783" lvl="1" indent="-469391" defTabSz="1877520">
              <a:spcBef>
                <a:spcPts val="3400"/>
              </a:spcBef>
              <a:defRPr sz="3696"/>
            </a:pPr>
            <a:r>
              <a:t>YoloV8 detection</a:t>
            </a:r>
          </a:p>
          <a:p>
            <a:pPr marL="938783" lvl="1" indent="-469391" defTabSz="1877520">
              <a:spcBef>
                <a:spcPts val="3400"/>
              </a:spcBef>
              <a:defRPr sz="3696"/>
            </a:pPr>
            <a:r>
              <a:t>YoloV8 semantic segmentation</a:t>
            </a:r>
          </a:p>
          <a:p>
            <a:pPr marL="938783" lvl="1" indent="-469391" defTabSz="1877520">
              <a:spcBef>
                <a:spcPts val="3400"/>
              </a:spcBef>
              <a:defRPr sz="3696"/>
            </a:pPr>
            <a:r>
              <a:t>Angle measurement in 2D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Overview Pa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Overview Past</a:t>
            </a:r>
          </a:p>
        </p:txBody>
      </p:sp>
      <p:sp>
        <p:nvSpPr>
          <p:cNvPr id="160" name="Sensor Evalua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Sensor Evaluation</a:t>
            </a:r>
          </a:p>
        </p:txBody>
      </p:sp>
      <p:sp>
        <p:nvSpPr>
          <p:cNvPr id="161" name="Text für Folienpunk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2" name="SensorEvaluationMindMap.pdf" descr="SensorEvaluationMindMap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713" y="3602766"/>
            <a:ext cx="21550574" cy="92909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template_match1.png" descr="template_match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7654" y="6503012"/>
            <a:ext cx="8128001" cy="60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Overview Pa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Overview Past</a:t>
            </a:r>
          </a:p>
        </p:txBody>
      </p:sp>
      <p:sp>
        <p:nvSpPr>
          <p:cNvPr id="166" name="Template Matchin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Template Matching</a:t>
            </a:r>
          </a:p>
        </p:txBody>
      </p:sp>
      <p:sp>
        <p:nvSpPr>
          <p:cNvPr id="167" name="Give system template of features of steer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Give system template of features of steering</a:t>
            </a:r>
          </a:p>
          <a:p>
            <a:r>
              <a:t>Scan image for templates</a:t>
            </a:r>
          </a:p>
          <a:p>
            <a:r>
              <a:t>Find enough features to ensure steering position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Overview Pa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Overview Past</a:t>
            </a:r>
          </a:p>
        </p:txBody>
      </p:sp>
      <p:sp>
        <p:nvSpPr>
          <p:cNvPr id="170" name="Edge Detec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Edge Detection</a:t>
            </a:r>
          </a:p>
        </p:txBody>
      </p:sp>
      <p:sp>
        <p:nvSpPr>
          <p:cNvPr id="171" name="Detect edges in imag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Detect edges in image</a:t>
            </a:r>
          </a:p>
          <a:p>
            <a:r>
              <a:t>Look for features that certain steering is always showing</a:t>
            </a:r>
          </a:p>
          <a:p>
            <a:r>
              <a:t>No measurement so far</a:t>
            </a:r>
          </a:p>
        </p:txBody>
      </p:sp>
      <p:pic>
        <p:nvPicPr>
          <p:cNvPr id="172" name="Canny_Edge_Detected.jpg" descr="Canny_Edge_Detected.jpg"/>
          <p:cNvPicPr>
            <a:picLocks noChangeAspect="1"/>
          </p:cNvPicPr>
          <p:nvPr/>
        </p:nvPicPr>
        <p:blipFill>
          <a:blip r:embed="rId2"/>
          <a:srcRect l="6807"/>
          <a:stretch>
            <a:fillRect/>
          </a:stretch>
        </p:blipFill>
        <p:spPr>
          <a:xfrm>
            <a:off x="15385259" y="6754002"/>
            <a:ext cx="7778725" cy="62601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Overview Pa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Overview Past</a:t>
            </a:r>
          </a:p>
        </p:txBody>
      </p:sp>
      <p:sp>
        <p:nvSpPr>
          <p:cNvPr id="175" name="Colored markers on steerin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Colored markers on steering</a:t>
            </a:r>
          </a:p>
        </p:txBody>
      </p:sp>
      <p:sp>
        <p:nvSpPr>
          <p:cNvPr id="176" name="Add markers to steering on 9, 12 and 3 o’clock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Add markers to steering on 9, 12 and 3 o’clock</a:t>
            </a:r>
          </a:p>
          <a:p>
            <a:r>
              <a:t>Find every mark and connect them</a:t>
            </a:r>
          </a:p>
          <a:p>
            <a:r>
              <a:t>Measure angle </a:t>
            </a:r>
            <a:br/>
            <a:r>
              <a:t>(currently only in 2D image plane)</a:t>
            </a:r>
          </a:p>
          <a:p>
            <a:r>
              <a:t>White line represents 0°</a:t>
            </a:r>
          </a:p>
          <a:p>
            <a:r>
              <a:t>Number represents angle of steering </a:t>
            </a:r>
          </a:p>
        </p:txBody>
      </p:sp>
      <p:pic>
        <p:nvPicPr>
          <p:cNvPr id="177" name="Bild" descr="Bil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8267" y="5317045"/>
            <a:ext cx="9837946" cy="74266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Overview Pa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Overview Past</a:t>
            </a:r>
          </a:p>
        </p:txBody>
      </p:sp>
      <p:sp>
        <p:nvSpPr>
          <p:cNvPr id="180" name="Neuronal network trainin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Neuronal network training</a:t>
            </a:r>
          </a:p>
        </p:txBody>
      </p:sp>
      <p:sp>
        <p:nvSpPr>
          <p:cNvPr id="181" name="YoloV8 does not support steering wheel class out of the box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YoloV8 does not support steering wheel class out of the box</a:t>
            </a:r>
          </a:p>
          <a:p>
            <a:r>
              <a:t>Custom training needed</a:t>
            </a:r>
          </a:p>
          <a:p>
            <a:r>
              <a:t>Training for detection task with </a:t>
            </a:r>
            <a:r>
              <a:rPr u="sng">
                <a:hlinkClick r:id="rId2"/>
              </a:rPr>
              <a:t>public dataset</a:t>
            </a:r>
          </a:p>
          <a:p>
            <a:r>
              <a:t>Training for semantic segmentation tasks with </a:t>
            </a:r>
            <a:r>
              <a:rPr u="sng">
                <a:hlinkClick r:id="rId3"/>
              </a:rPr>
              <a:t>custom dataset</a:t>
            </a:r>
            <a:br/>
            <a:r>
              <a:t>(Very little dataset)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Overview Pa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Overview Past</a:t>
            </a:r>
          </a:p>
        </p:txBody>
      </p:sp>
      <p:sp>
        <p:nvSpPr>
          <p:cNvPr id="184" name="Yolo Detec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Yolo Detection</a:t>
            </a:r>
          </a:p>
        </p:txBody>
      </p:sp>
      <p:sp>
        <p:nvSpPr>
          <p:cNvPr id="185" name="Detection results in 2D bounding box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Detection results in 2D bounding box</a:t>
            </a:r>
          </a:p>
          <a:p>
            <a:r>
              <a:t>Nearly no use for measurements</a:t>
            </a:r>
          </a:p>
          <a:p>
            <a:r>
              <a:t>But representable for class learning</a:t>
            </a:r>
          </a:p>
          <a:p>
            <a:r>
              <a:t>Confidence Score and detection under</a:t>
            </a:r>
            <a:br/>
            <a:r>
              <a:t>non-optimal conditions</a:t>
            </a:r>
          </a:p>
        </p:txBody>
      </p:sp>
      <p:pic>
        <p:nvPicPr>
          <p:cNvPr id="186" name="steering_2.jpeg" descr="steering_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4488" y="5578643"/>
            <a:ext cx="9318057" cy="69885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Overview Pa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Overview Past</a:t>
            </a:r>
          </a:p>
        </p:txBody>
      </p:sp>
      <p:sp>
        <p:nvSpPr>
          <p:cNvPr id="189" name="Yolo Semantic Segmenta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Yolo Semantic Segmentation</a:t>
            </a:r>
          </a:p>
        </p:txBody>
      </p:sp>
      <p:sp>
        <p:nvSpPr>
          <p:cNvPr id="190" name="Detect every pixel that contains steer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Detect every pixel that contains steering</a:t>
            </a:r>
          </a:p>
          <a:p>
            <a:r>
              <a:t>May be useful for measurements</a:t>
            </a:r>
          </a:p>
          <a:p>
            <a:r>
              <a:t>Higher error rate than detection</a:t>
            </a:r>
          </a:p>
          <a:p>
            <a:r>
              <a:t>Re-training fixes error (Active Learning)</a:t>
            </a:r>
          </a:p>
        </p:txBody>
      </p:sp>
      <p:pic>
        <p:nvPicPr>
          <p:cNvPr id="191" name="test_5.jpeg" descr="test_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2711" y="5823893"/>
            <a:ext cx="10153130" cy="6768754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Linien"/>
          <p:cNvSpPr/>
          <p:nvPr/>
        </p:nvSpPr>
        <p:spPr>
          <a:xfrm flipH="1">
            <a:off x="17311082" y="5867055"/>
            <a:ext cx="2618100" cy="4262343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3" name="Misclassification"/>
          <p:cNvSpPr txBox="1"/>
          <p:nvPr/>
        </p:nvSpPr>
        <p:spPr>
          <a:xfrm>
            <a:off x="18764272" y="5207365"/>
            <a:ext cx="2360677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Misclassification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336</Words>
  <Application>Microsoft Macintosh PowerPoint</Application>
  <PresentationFormat>Benutzerdefiniert</PresentationFormat>
  <Paragraphs>74</Paragraphs>
  <Slides>12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5" baseType="lpstr">
      <vt:lpstr>Helvetica Neue</vt:lpstr>
      <vt:lpstr>Helvetica Neue Medium</vt:lpstr>
      <vt:lpstr>21_BasicWhite</vt:lpstr>
      <vt:lpstr>Overview Master’s Thesis</vt:lpstr>
      <vt:lpstr>Overview Past</vt:lpstr>
      <vt:lpstr>Overview Past</vt:lpstr>
      <vt:lpstr>Overview Past</vt:lpstr>
      <vt:lpstr>Overview Past</vt:lpstr>
      <vt:lpstr>Overview Past</vt:lpstr>
      <vt:lpstr>Overview Past</vt:lpstr>
      <vt:lpstr>Overview Past</vt:lpstr>
      <vt:lpstr>Overview Past</vt:lpstr>
      <vt:lpstr>Overview Past</vt:lpstr>
      <vt:lpstr>Overview Past</vt:lpstr>
      <vt:lpstr>Overview ToDo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Master’s Thesis</dc:title>
  <cp:lastModifiedBy>Julian Bogenberger</cp:lastModifiedBy>
  <cp:revision>1</cp:revision>
  <dcterms:modified xsi:type="dcterms:W3CDTF">2023-11-06T12:58:58Z</dcterms:modified>
</cp:coreProperties>
</file>